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65" r:id="rId16"/>
  </p:sldIdLst>
  <p:sldSz cx="14630400" cy="8229600"/>
  <p:notesSz cx="8229600" cy="14630400"/>
  <p:embeddedFontLst>
    <p:embeddedFont>
      <p:font typeface="IBM Plex Sans Medium" panose="020B0604020202020204" charset="0"/>
      <p:regular r:id="rId18"/>
    </p:embeddedFont>
    <p:embeddedFont>
      <p:font typeface="Roboto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2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62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95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2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21.jpg"/><Relationship Id="rId10" Type="http://schemas.openxmlformats.org/officeDocument/2006/relationships/image" Target="../media/image35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1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s://www.chrisscalfanimatics.com/" TargetMode="Externa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Фотошоп і планшет для малювання: </a:t>
            </a:r>
            <a:r>
              <a:rPr lang="uk-UA" sz="4450" dirty="0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н</a:t>
            </a:r>
            <a:r>
              <a:rPr lang="en-US" sz="4450" dirty="0" err="1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ові</a:t>
            </a:r>
            <a:r>
              <a:rPr lang="en-US" sz="4450" dirty="0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 </a:t>
            </a: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можливості для творчості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Фотошоп і планшет для малювання – це сучасні інструменти, які допоможуть зробити уроки малювання цікавішими, навчити дітей працювати з цифровим мистецтвом і підготувати їх до майбутніх професій у дизайні, мистецтві чи рекламі.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272005"/>
            <a:ext cx="3622876" cy="3622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513708" y="526872"/>
            <a:ext cx="97399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Олена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Бадьонна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Ошовська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2D художник з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Вінниці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класичного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пензля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цифрового пера –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мій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творчий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шлях.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Створюю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світи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ігор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ілюстрації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запам’ятовуються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вмію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Адаптую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образи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Photoshop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Творю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векторні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шедеври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Illustrator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Перетворюю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ідеї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реальність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CorelDRAW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Чому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Поєднання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художньої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IT-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досвіду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Багаторічний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ілюстрацій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творчості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постійний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272005"/>
            <a:ext cx="3622876" cy="3622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360" y="4173562"/>
            <a:ext cx="2427800" cy="3398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514">
            <a:off x="8644085" y="298541"/>
            <a:ext cx="1894018" cy="2691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68" y="5870947"/>
            <a:ext cx="3074695" cy="2204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2" y="3997231"/>
            <a:ext cx="4773775" cy="38160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67" y="1379221"/>
            <a:ext cx="1809703" cy="2515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03" y="1408434"/>
            <a:ext cx="1797124" cy="2515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2" y="2811851"/>
            <a:ext cx="1770395" cy="2515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953">
            <a:off x="499867" y="5466751"/>
            <a:ext cx="2067558" cy="25156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43" y="3344046"/>
            <a:ext cx="3074695" cy="22157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896" y="138661"/>
            <a:ext cx="78901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</a:t>
            </a:r>
            <a:r>
              <a:rPr lang="uk-UA" sz="2800" dirty="0" smtClean="0">
                <a:solidFill>
                  <a:schemeClr val="bg1"/>
                </a:solidFill>
              </a:rPr>
              <a:t>кетчі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можна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сканувати</a:t>
            </a:r>
            <a:r>
              <a:rPr lang="ru-RU" sz="2800" dirty="0" smtClean="0">
                <a:solidFill>
                  <a:schemeClr val="bg1"/>
                </a:solidFill>
              </a:rPr>
              <a:t> і </a:t>
            </a:r>
            <a:r>
              <a:rPr lang="ru-RU" sz="2800" dirty="0" err="1" smtClean="0">
                <a:solidFill>
                  <a:schemeClr val="bg1"/>
                </a:solidFill>
              </a:rPr>
              <a:t>потім</a:t>
            </a:r>
            <a:r>
              <a:rPr lang="ru-RU" sz="2800" dirty="0" smtClean="0">
                <a:solidFill>
                  <a:schemeClr val="bg1"/>
                </a:solidFill>
              </a:rPr>
              <a:t>  в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Adobe </a:t>
            </a:r>
            <a:r>
              <a:rPr lang="en-US" sz="3600" dirty="0" smtClean="0">
                <a:solidFill>
                  <a:schemeClr val="bg1"/>
                </a:solidFill>
              </a:rPr>
              <a:t>Photoshop</a:t>
            </a:r>
            <a:r>
              <a:rPr lang="uk-UA" sz="36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обробити</a:t>
            </a:r>
            <a:r>
              <a:rPr lang="ru-RU" sz="2800" dirty="0" smtClean="0">
                <a:solidFill>
                  <a:schemeClr val="bg1"/>
                </a:solidFill>
              </a:rPr>
              <a:t> та </a:t>
            </a:r>
            <a:r>
              <a:rPr lang="ru-RU" sz="2800" dirty="0" err="1" smtClean="0">
                <a:solidFill>
                  <a:schemeClr val="bg1"/>
                </a:solidFill>
              </a:rPr>
              <a:t>вдосконалити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272005"/>
            <a:ext cx="3622876" cy="3622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3" y="4201934"/>
            <a:ext cx="3119104" cy="39702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92" y="1479939"/>
            <a:ext cx="1793160" cy="2629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39" y="182943"/>
            <a:ext cx="4595384" cy="3610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3" y="1515695"/>
            <a:ext cx="2311896" cy="25939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52" y="4696880"/>
            <a:ext cx="1964990" cy="2611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08" y="4525557"/>
            <a:ext cx="2452527" cy="2782891"/>
          </a:xfrm>
          <a:prstGeom prst="rect">
            <a:avLst/>
          </a:prstGeom>
        </p:spPr>
      </p:pic>
      <p:sp>
        <p:nvSpPr>
          <p:cNvPr id="11" name="Равно 10"/>
          <p:cNvSpPr/>
          <p:nvPr/>
        </p:nvSpPr>
        <p:spPr>
          <a:xfrm>
            <a:off x="10396846" y="5917003"/>
            <a:ext cx="843148" cy="540082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люс 11"/>
          <p:cNvSpPr/>
          <p:nvPr/>
        </p:nvSpPr>
        <p:spPr>
          <a:xfrm>
            <a:off x="7197223" y="5797962"/>
            <a:ext cx="740566" cy="68307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анімація прикла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4801" y="3902384"/>
            <a:ext cx="2738057" cy="379115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5793" y="267992"/>
            <a:ext cx="55581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 smtClean="0"/>
              <a:t>Векторні малюнки використовують</a:t>
            </a:r>
          </a:p>
          <a:p>
            <a:pPr algn="ctr"/>
            <a:r>
              <a:rPr lang="uk-UA" sz="2800" dirty="0" smtClean="0"/>
              <a:t> в анімації для ігор чи сайту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4560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272005"/>
            <a:ext cx="3622876" cy="3622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92" y="129503"/>
            <a:ext cx="2871167" cy="42908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68" y="1969095"/>
            <a:ext cx="2913124" cy="43190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75" y="4774698"/>
            <a:ext cx="2956138" cy="29561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11" y="4096987"/>
            <a:ext cx="3764478" cy="37644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099"/>
            <a:ext cx="4742186" cy="711550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2870" y="138661"/>
            <a:ext cx="71924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Результат </a:t>
            </a:r>
            <a:r>
              <a:rPr lang="uk-UA" sz="2800" dirty="0" err="1" smtClean="0">
                <a:solidFill>
                  <a:schemeClr val="bg1"/>
                </a:solidFill>
              </a:rPr>
              <a:t>зісканованих</a:t>
            </a:r>
            <a:r>
              <a:rPr lang="uk-UA" sz="2800" dirty="0" smtClean="0">
                <a:solidFill>
                  <a:schemeClr val="bg1"/>
                </a:solidFill>
              </a:rPr>
              <a:t> скетчів і оброблених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В </a:t>
            </a:r>
            <a:r>
              <a:rPr lang="en-US" sz="2800" dirty="0" smtClean="0">
                <a:solidFill>
                  <a:schemeClr val="bg1"/>
                </a:solidFill>
              </a:rPr>
              <a:t>Adobe Photoshop</a:t>
            </a:r>
            <a:r>
              <a:rPr lang="uk-UA" sz="2800" dirty="0" smtClean="0">
                <a:solidFill>
                  <a:schemeClr val="bg1"/>
                </a:solidFill>
              </a:rPr>
              <a:t> для книжкових ілюстрацій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02" y="3324349"/>
            <a:ext cx="6226062" cy="4358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4" y="2861459"/>
            <a:ext cx="7023405" cy="491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1" y="106877"/>
            <a:ext cx="4444764" cy="31113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864" y="273792"/>
            <a:ext cx="770377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>
                <a:solidFill>
                  <a:schemeClr val="bg1"/>
                </a:solidFill>
              </a:rPr>
              <a:t>Дискусійні методи: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дебати</a:t>
            </a:r>
            <a:r>
              <a:rPr lang="ru-RU" sz="2400" dirty="0">
                <a:solidFill>
                  <a:schemeClr val="bg1"/>
                </a:solidFill>
              </a:rPr>
              <a:t>, «</a:t>
            </a:r>
            <a:r>
              <a:rPr lang="ru-RU" sz="2400" dirty="0" err="1">
                <a:solidFill>
                  <a:schemeClr val="bg1"/>
                </a:solidFill>
              </a:rPr>
              <a:t>круглий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стіл</a:t>
            </a:r>
            <a:r>
              <a:rPr lang="ru-RU" sz="2400" dirty="0">
                <a:solidFill>
                  <a:schemeClr val="bg1"/>
                </a:solidFill>
              </a:rPr>
              <a:t>», </a:t>
            </a:r>
            <a:r>
              <a:rPr lang="ru-RU" sz="2400" dirty="0" err="1">
                <a:solidFill>
                  <a:schemeClr val="bg1"/>
                </a:solidFill>
              </a:rPr>
              <a:t>засідання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експертної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групи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(</a:t>
            </a:r>
            <a:r>
              <a:rPr lang="ru-RU" sz="2400" dirty="0" err="1">
                <a:solidFill>
                  <a:schemeClr val="bg1"/>
                </a:solidFill>
              </a:rPr>
              <a:t>панельна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дискусія</a:t>
            </a:r>
            <a:r>
              <a:rPr lang="ru-RU" sz="2400" dirty="0">
                <a:solidFill>
                  <a:schemeClr val="bg1"/>
                </a:solidFill>
              </a:rPr>
              <a:t>), форум, </a:t>
            </a:r>
            <a:r>
              <a:rPr lang="ru-RU" sz="2400" dirty="0" err="1">
                <a:solidFill>
                  <a:schemeClr val="bg1"/>
                </a:solidFill>
              </a:rPr>
              <a:t>концентричні</a:t>
            </a:r>
            <a:r>
              <a:rPr lang="ru-RU" sz="2400" dirty="0">
                <a:solidFill>
                  <a:schemeClr val="bg1"/>
                </a:solidFill>
              </a:rPr>
              <a:t> кола, «6х6х6»,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судове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засідання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54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292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986244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3490" y="763309"/>
            <a:ext cx="82359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4000" dirty="0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Практичний мистецький результат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600700" y="2180272"/>
            <a:ext cx="7930365" cy="3534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оділитися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своїм досвідом і допомогти вам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використовувати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ф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отошоп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і планшет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для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малювання</a:t>
            </a:r>
            <a:r>
              <a:rPr lang="uk-UA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 </a:t>
            </a:r>
            <a:r>
              <a:rPr lang="uk-UA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продемострує</a:t>
            </a:r>
            <a:endParaRPr lang="uk-UA" sz="2800" dirty="0" smtClean="0">
              <a:solidFill>
                <a:schemeClr val="bg1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ОЛЕНА БАДЬОННА (ОШОВСЬКА) </a:t>
            </a:r>
          </a:p>
        </p:txBody>
      </p:sp>
      <p:sp>
        <p:nvSpPr>
          <p:cNvPr id="5" name="Text 2"/>
          <p:cNvSpPr/>
          <p:nvPr/>
        </p:nvSpPr>
        <p:spPr>
          <a:xfrm>
            <a:off x="5600700" y="5848350"/>
            <a:ext cx="806446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uk-UA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Можливість організації </a:t>
            </a:r>
          </a:p>
          <a:p>
            <a:pPr marL="0" indent="0">
              <a:buNone/>
            </a:pPr>
            <a:r>
              <a:rPr lang="uk-UA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МАЙСТЕР – КЛАСУ </a:t>
            </a:r>
          </a:p>
          <a:p>
            <a:pPr marL="0" indent="0">
              <a:buNone/>
            </a:pPr>
            <a:r>
              <a:rPr lang="en-US" sz="3200" dirty="0" err="1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та</a:t>
            </a:r>
            <a:r>
              <a:rPr lang="en-US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отримати</a:t>
            </a:r>
            <a:r>
              <a:rPr lang="en-US" sz="320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uk-UA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перспективний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ПРАКТИЧНИЙ</a:t>
            </a:r>
            <a:r>
              <a:rPr lang="uk-UA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ДОСВІД</a:t>
            </a:r>
            <a:r>
              <a:rPr lang="en-US" sz="320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79649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Що таке графічний планшет?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34515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Цифровий листок паперу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Графічний планшет – це як листок паперу, але цифровий. Ви малюєте ручкою (пером), яка передає зображення на екран комп’ютера.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99521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Як це працює?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99521" y="421540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Перо не залишає слідів на самому планшеті. Усі лінії видно на екрані комп’ютера. Чим сильніше натискаєте перо – тим товстіша лінія. Дуже схоже на малювання звичайними олівцями чи фарбами.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516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Що таке Фотошоп?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5576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</p:sp>
      <p:sp>
        <p:nvSpPr>
          <p:cNvPr id="5" name="Text 2"/>
          <p:cNvSpPr/>
          <p:nvPr/>
        </p:nvSpPr>
        <p:spPr>
          <a:xfrm>
            <a:off x="6433185" y="3340775"/>
            <a:ext cx="20419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255764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Редагування зображень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4100512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Фотошоп – це програма для редагування зображень. Але її можна використовувати для створення цифрових малюнків.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71867" y="325576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</p:sp>
      <p:sp>
        <p:nvSpPr>
          <p:cNvPr id="9" name="Text 6"/>
          <p:cNvSpPr/>
          <p:nvPr/>
        </p:nvSpPr>
        <p:spPr>
          <a:xfrm>
            <a:off x="10324862" y="3340775"/>
            <a:ext cx="20419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2557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Цифрове мистецтво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08983" y="3746183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Фотошоп спочатку був створений для оброблення фотографій. Але згодом він став незамінним для художників.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587" y="589598"/>
            <a:ext cx="7667625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Як розпочати роботу: покроково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29507" y="2224207"/>
            <a:ext cx="22860" cy="5415677"/>
          </a:xfrm>
          <a:prstGeom prst="roundRect">
            <a:avLst>
              <a:gd name="adj" fmla="val 138397"/>
            </a:avLst>
          </a:prstGeom>
          <a:solidFill>
            <a:srgbClr val="61646A"/>
          </a:solidFill>
          <a:ln/>
        </p:spPr>
      </p:sp>
      <p:sp>
        <p:nvSpPr>
          <p:cNvPr id="5" name="Shape 2"/>
          <p:cNvSpPr/>
          <p:nvPr/>
        </p:nvSpPr>
        <p:spPr>
          <a:xfrm>
            <a:off x="6755309" y="2687122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61646A"/>
          </a:solidFill>
          <a:ln/>
        </p:spPr>
      </p:sp>
      <p:sp>
        <p:nvSpPr>
          <p:cNvPr id="6" name="Shape 3"/>
          <p:cNvSpPr/>
          <p:nvPr/>
        </p:nvSpPr>
        <p:spPr>
          <a:xfrm>
            <a:off x="6303705" y="2461379"/>
            <a:ext cx="474464" cy="474464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sp>
        <p:nvSpPr>
          <p:cNvPr id="7" name="Text 4"/>
          <p:cNvSpPr/>
          <p:nvPr/>
        </p:nvSpPr>
        <p:spPr>
          <a:xfrm>
            <a:off x="6445984" y="2540437"/>
            <a:ext cx="18978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700963" y="2435066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Підключення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00963" y="2890957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Підключіть планшет до комп’ютера за допомогою USB або Bluetooth.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55309" y="4450199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61646A"/>
          </a:solidFill>
          <a:ln/>
        </p:spPr>
      </p:sp>
      <p:sp>
        <p:nvSpPr>
          <p:cNvPr id="11" name="Shape 8"/>
          <p:cNvSpPr/>
          <p:nvPr/>
        </p:nvSpPr>
        <p:spPr>
          <a:xfrm>
            <a:off x="6303705" y="4224457"/>
            <a:ext cx="474464" cy="474464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sp>
        <p:nvSpPr>
          <p:cNvPr id="12" name="Text 9"/>
          <p:cNvSpPr/>
          <p:nvPr/>
        </p:nvSpPr>
        <p:spPr>
          <a:xfrm>
            <a:off x="6445984" y="4303514"/>
            <a:ext cx="18978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700963" y="4198144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Відкриття Фотошопу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700963" y="4654034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Відкрийте програму Фотошоп. Якщо вона здається складною, не хвилюйтесь – ми почнемо з найпростішого.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755309" y="6213277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61646A"/>
          </a:solidFill>
          <a:ln/>
        </p:spPr>
      </p:sp>
      <p:sp>
        <p:nvSpPr>
          <p:cNvPr id="16" name="Shape 13"/>
          <p:cNvSpPr/>
          <p:nvPr/>
        </p:nvSpPr>
        <p:spPr>
          <a:xfrm>
            <a:off x="6303705" y="5987534"/>
            <a:ext cx="474464" cy="474464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sp>
        <p:nvSpPr>
          <p:cNvPr id="17" name="Text 14"/>
          <p:cNvSpPr/>
          <p:nvPr/>
        </p:nvSpPr>
        <p:spPr>
          <a:xfrm>
            <a:off x="6445984" y="6066592"/>
            <a:ext cx="18978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700963" y="5961221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Використання шарів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700963" y="6417112"/>
            <a:ext cx="6191250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 Фотошопі є "шари" (як калька, яка накладається один на одного), що спрощує процес малювання. І їх краще переназивати.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657" y="577275"/>
            <a:ext cx="4883825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0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Основи малювання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57" y="1440894"/>
            <a:ext cx="976670" cy="15628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53339" y="1675984"/>
            <a:ext cx="257115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Створення документа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953339" y="2098299"/>
            <a:ext cx="6507004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Натисніть File → New і задайте розмір (наприклад, A4).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57" y="3003709"/>
            <a:ext cx="976670" cy="15628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53339" y="3238798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Вибір інструменту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953339" y="3661113"/>
            <a:ext cx="6507004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Виберіть інструмент "Пензель" (Brush). Це головний інструмент для малювання.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57" y="4566523"/>
            <a:ext cx="976670" cy="15628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53339" y="4801613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Вибір кольорів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953339" y="5202734"/>
            <a:ext cx="6507004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 лівому нижньому кутку є кольоровий квадратик – натисніть на нього, щоб змінити колір.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657" y="6129338"/>
            <a:ext cx="976670" cy="156281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53339" y="6324600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Початок малювання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953339" y="6746915"/>
            <a:ext cx="6507004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Малюйте пером по планшету, спостерігаючи, як з’являються лінії на екрані.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25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Використання шарів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1771531"/>
            <a:ext cx="3664863" cy="3475792"/>
          </a:xfrm>
          <a:prstGeom prst="roundRect">
            <a:avLst>
              <a:gd name="adj" fmla="val 979"/>
            </a:avLst>
          </a:prstGeom>
          <a:solidFill>
            <a:srgbClr val="484B51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1998345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Додавання нового шару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2843093"/>
            <a:ext cx="321123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Додайте новий шар (Layer). Це як окрема сторінка для деталей, які можна виправити окремо, не зіпсувавши основний малюнок.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5467" y="1771531"/>
            <a:ext cx="3664863" cy="3475792"/>
          </a:xfrm>
          <a:prstGeom prst="roundRect">
            <a:avLst>
              <a:gd name="adj" fmla="val 979"/>
            </a:avLst>
          </a:prstGeom>
          <a:solidFill>
            <a:srgbClr val="484B51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1998345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Малювання на різних шарах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12281" y="2843093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Малюйте на різних шарах (наприклад, фон на одному шарі, а головний малюнок – на іншому).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5474137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484B51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700951"/>
            <a:ext cx="31490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Використання резинки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0604" y="6191369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Є резинка, якою все можна стерти.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685467" y="5474137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484B51"/>
          </a:solidFill>
          <a:ln/>
        </p:spPr>
      </p:sp>
      <p:sp>
        <p:nvSpPr>
          <p:cNvPr id="14" name="Text 11"/>
          <p:cNvSpPr/>
          <p:nvPr/>
        </p:nvSpPr>
        <p:spPr>
          <a:xfrm>
            <a:off x="4912281" y="5700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Зміна кольору шару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912281" y="6191369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Кожному слоєві можна надати свій колір і без кінця його міняти.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9945" y="750570"/>
            <a:ext cx="7656909" cy="1327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Приклади для використання на уроках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945" y="2396966"/>
            <a:ext cx="531138" cy="5311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9945" y="3140512"/>
            <a:ext cx="2826663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Створення ілюстрацій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29945" y="3599855"/>
            <a:ext cx="3669149" cy="67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Діти малюють улюблені казкові персонажі.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706" y="2396966"/>
            <a:ext cx="531138" cy="5311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17706" y="3140512"/>
            <a:ext cx="3597473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Вивчення кольору та форми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0217706" y="3599855"/>
            <a:ext cx="3669149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Вчитель показує, як змішувати кольори, працюючи з пензлями різної товщини.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945" y="5256609"/>
            <a:ext cx="531138" cy="5311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29945" y="6000155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Прості анімації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29945" y="6459498"/>
            <a:ext cx="3669149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 Фотошопі можна створити GIF-анімацію, додаючи зображення на різні кадри.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1358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Корисні поради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5217676"/>
            <a:ext cx="396835" cy="396835"/>
          </a:xfrm>
          <a:prstGeom prst="roundRect">
            <a:avLst>
              <a:gd name="adj" fmla="val 8574"/>
            </a:avLst>
          </a:prstGeom>
          <a:solidFill>
            <a:srgbClr val="484B51"/>
          </a:solidFill>
          <a:ln/>
        </p:spPr>
      </p:sp>
      <p:sp>
        <p:nvSpPr>
          <p:cNvPr id="5" name="Text 2"/>
          <p:cNvSpPr/>
          <p:nvPr/>
        </p:nvSpPr>
        <p:spPr>
          <a:xfrm>
            <a:off x="1417439" y="5217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Почніть із простого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417439" y="5708094"/>
            <a:ext cx="357270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Дайте час звикнути до планшету. Малюйте прості лінії й форми.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6962" y="5217676"/>
            <a:ext cx="396835" cy="396835"/>
          </a:xfrm>
          <a:prstGeom prst="roundRect">
            <a:avLst>
              <a:gd name="adj" fmla="val 8574"/>
            </a:avLst>
          </a:prstGeom>
          <a:solidFill>
            <a:srgbClr val="484B51"/>
          </a:solidFill>
          <a:ln/>
        </p:spPr>
      </p:sp>
      <p:sp>
        <p:nvSpPr>
          <p:cNvPr id="8" name="Text 5"/>
          <p:cNvSpPr/>
          <p:nvPr/>
        </p:nvSpPr>
        <p:spPr>
          <a:xfrm>
            <a:off x="5840611" y="5217676"/>
            <a:ext cx="35727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Використовуйте готові пензлі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40611" y="6062424"/>
            <a:ext cx="357270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Використовуйте готові пензлі (Brushes), які імітують олівці, фарби чи крейду.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40133" y="5217676"/>
            <a:ext cx="396835" cy="396835"/>
          </a:xfrm>
          <a:prstGeom prst="roundRect">
            <a:avLst>
              <a:gd name="adj" fmla="val 8574"/>
            </a:avLst>
          </a:prstGeom>
          <a:solidFill>
            <a:srgbClr val="484B51"/>
          </a:solidFill>
          <a:ln/>
        </p:spPr>
      </p:sp>
      <p:sp>
        <p:nvSpPr>
          <p:cNvPr id="11" name="Text 8"/>
          <p:cNvSpPr/>
          <p:nvPr/>
        </p:nvSpPr>
        <p:spPr>
          <a:xfrm>
            <a:off x="10263783" y="5217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Експериментуйте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63783" y="5708094"/>
            <a:ext cx="357270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Діти швидко схоплюють нове – нехай вони експериментують!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7485" y="493038"/>
            <a:ext cx="902830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Фотошоп і планшет: </a:t>
            </a:r>
            <a:endParaRPr lang="uk-UA" sz="4450" dirty="0" smtClean="0">
              <a:solidFill>
                <a:srgbClr val="F3F3F2"/>
              </a:solidFill>
              <a:latin typeface="Arial" panose="020B0604020202020204" pitchFamily="34" charset="0"/>
              <a:ea typeface="IBM Plex Sans Medium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uk-UA" sz="4450" dirty="0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н</a:t>
            </a:r>
            <a:r>
              <a:rPr lang="en-US" sz="4450" dirty="0" err="1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ові</a:t>
            </a:r>
            <a:r>
              <a:rPr lang="en-US" sz="4450" dirty="0" smtClean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 </a:t>
            </a:r>
            <a:r>
              <a:rPr lang="en-US" sz="4450" dirty="0">
                <a:solidFill>
                  <a:srgbClr val="F3F3F2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можливості для творчості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48" y="3781782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9306" y="4046101"/>
            <a:ext cx="1701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4008596"/>
            <a:ext cx="27433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Цифрове мистецтво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 flipV="1">
            <a:off x="5187077" y="4557118"/>
            <a:ext cx="3268554" cy="45719"/>
          </a:xfrm>
          <a:prstGeom prst="roundRect">
            <a:avLst>
              <a:gd name="adj" fmla="val 223256"/>
            </a:avLst>
          </a:prstGeom>
          <a:solidFill>
            <a:srgbClr val="61646A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381" y="4646414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9306" y="4823579"/>
            <a:ext cx="1701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873228"/>
            <a:ext cx="13268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Навчання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263165" y="5467468"/>
            <a:ext cx="2552224" cy="45719"/>
          </a:xfrm>
          <a:prstGeom prst="roundRect">
            <a:avLst>
              <a:gd name="adj" fmla="val 223256"/>
            </a:avLst>
          </a:prstGeom>
          <a:solidFill>
            <a:srgbClr val="61646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511046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69187" y="5688211"/>
            <a:ext cx="1701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737860"/>
            <a:ext cx="13061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Arial" panose="020B0604020202020204" pitchFamily="34" charset="0"/>
                <a:ea typeface="IBM Plex Sans Medium" pitchFamily="34" charset="-122"/>
                <a:cs typeface="Arial" panose="020B0604020202020204" pitchFamily="34" charset="0"/>
              </a:rPr>
              <a:t>Творчість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3" t="3967" r="18823" b="16325"/>
          <a:stretch/>
        </p:blipFill>
        <p:spPr>
          <a:xfrm>
            <a:off x="10895571" y="493038"/>
            <a:ext cx="3180170" cy="3358394"/>
          </a:xfrm>
          <a:prstGeom prst="rect">
            <a:avLst/>
          </a:prstGeom>
        </p:spPr>
      </p:pic>
      <p:pic>
        <p:nvPicPr>
          <p:cNvPr id="16" name="mala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5571" y="4362926"/>
            <a:ext cx="3180170" cy="23851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895571" y="7148070"/>
            <a:ext cx="3572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10"/>
              </a:rPr>
              <a:t>https://www.chrisscalfanimatics.com</a:t>
            </a:r>
            <a:r>
              <a:rPr lang="ru-RU" sz="1600" dirty="0" smtClean="0">
                <a:hlinkClick r:id="rId10"/>
              </a:rPr>
              <a:t>/</a:t>
            </a:r>
            <a:r>
              <a:rPr lang="en-US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664</Words>
  <Application>Microsoft Office PowerPoint</Application>
  <PresentationFormat>Произвольный</PresentationFormat>
  <Paragraphs>108</Paragraphs>
  <Slides>15</Slides>
  <Notes>15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IBM Plex Sans Medium</vt:lpstr>
      <vt:lpstr>Roboto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52</cp:revision>
  <dcterms:created xsi:type="dcterms:W3CDTF">2025-01-16T10:46:30Z</dcterms:created>
  <dcterms:modified xsi:type="dcterms:W3CDTF">2025-01-17T09:09:24Z</dcterms:modified>
</cp:coreProperties>
</file>